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Quattrocento Sans" panose="020B0502050000020003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imSaHPl+23LmIgqWx9jeJFq2c6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248" autoAdjust="0"/>
  </p:normalViewPr>
  <p:slideViewPr>
    <p:cSldViewPr snapToGrid="0">
      <p:cViewPr varScale="1">
        <p:scale>
          <a:sx n="61" d="100"/>
          <a:sy n="61" d="100"/>
        </p:scale>
        <p:origin x="149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TIME LIMIT IS 2MINS 30 SECONDS :D</a:t>
            </a: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TIME LIMIT IS 2MINS 30 SECONDS :D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Our team set out to build a real-time Brain-Computer Interface (BCI) game that allows users to navigate a 2D maze using EEG signals alone — no keyboard or controller input.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We used the </a:t>
            </a:r>
            <a:r>
              <a:rPr lang="de-DE" sz="1100" i="1">
                <a:latin typeface="Arial"/>
                <a:ea typeface="Arial"/>
                <a:cs typeface="Arial"/>
                <a:sym typeface="Arial"/>
              </a:rPr>
              <a:t>g.tec Unicorn Hybrid EEG headset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 and its built-in </a:t>
            </a:r>
            <a:r>
              <a:rPr lang="de-DE" sz="1100" i="1">
                <a:latin typeface="Arial"/>
                <a:ea typeface="Arial"/>
                <a:cs typeface="Arial"/>
                <a:sym typeface="Arial"/>
              </a:rPr>
              <a:t>P300 speller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 module to train a classifier that detects visual attention toward flashing directional cues (↑, ↓, ←, →). These classifier outputs were then used to control the maze player.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The motivation behind our project was to… (read the slide. lol)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Our solution transforms attention into action by coupling the P300 speller’s classifier output with a real-time 2D maze game.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Read the core IDEA/SOLUTION to the presented SITUATION in the slide before. Then walk them through the steps of creating the BCI-gaming application: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&gt; Signal acquisition via Unicorn Hybrid EEG headset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&gt; Signal processing and classifier training via P300 speller module in Unicorn Suite.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&gt; Sending classifier-output data via UDP/LSL to PyGame and creating a responsive interface.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&gt; Game control!</a:t>
            </a:r>
            <a:endParaRPr/>
          </a:p>
        </p:txBody>
      </p:sp>
      <p:sp>
        <p:nvSpPr>
          <p:cNvPr id="59" name="Google Shape;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“We built, trained, and integrated a functional EEG-to-game control pipeline from scratch — debugging every link from classifier training to real-time signal parsing under hackathon time pressure.”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-DE" dirty="0"/>
            </a:br>
            <a:r>
              <a:rPr lang="de-DE" dirty="0"/>
              <a:t>If wanted, explain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ISI  = Inter-stimulus interval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Flash duration = 200ms</a:t>
            </a:r>
            <a:endParaRPr dirty="0"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Despite limited time and hardware hiccups, our prototype achieved stable real-time control in three directions — showing that even a small team can build a working closed-loop BCI game pipeline within a single hackathon.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The biggest lesson wasn’t about EEG or code — it was about </a:t>
            </a:r>
            <a:r>
              <a:rPr lang="de-DE" sz="1100" i="1">
                <a:latin typeface="Arial"/>
                <a:ea typeface="Arial"/>
                <a:cs typeface="Arial"/>
                <a:sym typeface="Arial"/>
              </a:rPr>
              <a:t>systems thinking</a:t>
            </a:r>
            <a:r>
              <a:rPr lang="de-DE" sz="1100">
                <a:latin typeface="Arial"/>
                <a:ea typeface="Arial"/>
                <a:cs typeface="Arial"/>
                <a:sym typeface="Arial"/>
              </a:rPr>
              <a:t>: how every layer, from neural signal to network packet, needs to talk to each other in real time.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12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://drive.google.com/file/d/1-Z8grXgyXINpLO2IAksaOYe0QAcQoNBn/view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g"/><Relationship Id="rId12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4.png"/><Relationship Id="rId10" Type="http://schemas.openxmlformats.org/officeDocument/2006/relationships/image" Target="../media/image17.jp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../media/media6.mp4"/><Relationship Id="rId7" Type="http://schemas.openxmlformats.org/officeDocument/2006/relationships/notesSlide" Target="../notesSlides/notesSlide6.xml"/><Relationship Id="rId2" Type="http://schemas.microsoft.com/office/2007/relationships/media" Target="../media/media6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7.m4a"/><Relationship Id="rId10" Type="http://schemas.openxmlformats.org/officeDocument/2006/relationships/image" Target="../media/image3.png"/><Relationship Id="rId4" Type="http://schemas.microsoft.com/office/2007/relationships/media" Target="../media/media7.m4a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jp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4034" y="3860710"/>
            <a:ext cx="6943932" cy="218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"/>
          <p:cNvPicPr preferRelativeResize="0"/>
          <p:nvPr/>
        </p:nvPicPr>
        <p:blipFill rotWithShape="1">
          <a:blip r:embed="rId6">
            <a:alphaModFix/>
          </a:blip>
          <a:srcRect t="8090"/>
          <a:stretch/>
        </p:blipFill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 txBox="1"/>
          <p:nvPr/>
        </p:nvSpPr>
        <p:spPr>
          <a:xfrm>
            <a:off x="0" y="6344100"/>
            <a:ext cx="115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G28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F383BE10-6211-769A-AFBF-B3DAF116A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8"/>
    </mc:Choice>
    <mc:Fallback>
      <p:transition spd="slow" advTm="2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"/>
          <p:cNvPicPr preferRelativeResize="0"/>
          <p:nvPr/>
        </p:nvPicPr>
        <p:blipFill rotWithShape="1">
          <a:blip r:embed="rId5">
            <a:alphaModFix/>
          </a:blip>
          <a:srcRect l="74920" r="7579" b="357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80062" y="741725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4385186" y="1720644"/>
            <a:ext cx="7128388" cy="241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40"/>
              <a:buFont typeface="Quattrocento Sans"/>
              <a:buNone/>
            </a:pPr>
            <a:r>
              <a:rPr lang="de-DE" sz="4040">
                <a:latin typeface="Quattrocento Sans"/>
                <a:ea typeface="Quattrocento Sans"/>
                <a:cs typeface="Quattrocento Sans"/>
                <a:sym typeface="Quattrocento Sans"/>
              </a:rPr>
              <a:t>EEG-Maze: Controlling a 2D Maze game using a P300-based BCI</a:t>
            </a:r>
            <a:endParaRPr sz="404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Google Shape;42;p2"/>
          <p:cNvSpPr txBox="1"/>
          <p:nvPr/>
        </p:nvSpPr>
        <p:spPr>
          <a:xfrm>
            <a:off x="4385186" y="4493341"/>
            <a:ext cx="7128388" cy="190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de-DE" sz="2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Apurva Singh, Ashka Shah Jaspreet Dodd, and Sahana Radha</a:t>
            </a:r>
            <a:endParaRPr sz="25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0" y="6344100"/>
            <a:ext cx="115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G28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4" name="Google Shape;4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6750"/>
            <a:ext cx="1456825" cy="11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1C709188-F0A9-6045-0580-7A86B8384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13"/>
    </mc:Choice>
    <mc:Fallback>
      <p:transition spd="slow" advTm="18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6800" y="1319625"/>
            <a:ext cx="3910426" cy="25907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897650" y="230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Bridging thought and action…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588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de-DE" b="1" i="1">
                <a:solidFill>
                  <a:srgbClr val="FF9900"/>
                </a:solidFill>
              </a:rPr>
              <a:t>Situation</a:t>
            </a:r>
            <a:endParaRPr b="1" i="1">
              <a:solidFill>
                <a:srgbClr val="FF9900"/>
              </a:solidFill>
            </a:endParaRPr>
          </a:p>
          <a:p>
            <a:pPr marL="457200" lvl="0" indent="-31718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64285"/>
              <a:buChar char="●"/>
            </a:pPr>
            <a:r>
              <a:rPr lang="de-DE">
                <a:solidFill>
                  <a:srgbClr val="FFFFFF"/>
                </a:solidFill>
              </a:rPr>
              <a:t>What if you could navigate a 2D maze using nothing but a top-down view?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18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64285"/>
              <a:buChar char="●"/>
            </a:pPr>
            <a:r>
              <a:rPr lang="de-DE">
                <a:solidFill>
                  <a:srgbClr val="FFFFFF"/>
                </a:solidFill>
              </a:rPr>
              <a:t>g.tec Unicorn Hybrid + Customized P300 Speller:</a:t>
            </a:r>
            <a:endParaRPr>
              <a:solidFill>
                <a:srgbClr val="FFFFFF"/>
              </a:solidFill>
            </a:endParaRPr>
          </a:p>
          <a:p>
            <a:pPr marL="914400" lvl="1" indent="-3171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Char char="○"/>
            </a:pPr>
            <a:r>
              <a:rPr lang="de-DE">
                <a:solidFill>
                  <a:srgbClr val="FFFFFF"/>
                </a:solidFill>
              </a:rPr>
              <a:t>A hands-free gaming experience!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b="1" i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de-DE" b="1" i="1">
                <a:solidFill>
                  <a:srgbClr val="FF9900"/>
                </a:solidFill>
              </a:rPr>
              <a:t>Motivation</a:t>
            </a:r>
            <a:endParaRPr b="1">
              <a:solidFill>
                <a:srgbClr val="FF9900"/>
              </a:solidFill>
            </a:endParaRPr>
          </a:p>
          <a:p>
            <a:pPr marL="457200" lvl="0" indent="-31718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64285"/>
              <a:buChar char="●"/>
            </a:pPr>
            <a:r>
              <a:rPr lang="de-DE">
                <a:solidFill>
                  <a:srgbClr val="FFFFFF"/>
                </a:solidFill>
              </a:rPr>
              <a:t>Demonstrate how brains signals can be converted into intuitive commands.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18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64285"/>
              <a:buChar char="●"/>
            </a:pPr>
            <a:r>
              <a:rPr lang="de-DE">
                <a:solidFill>
                  <a:srgbClr val="FFFFFF"/>
                </a:solidFill>
              </a:rPr>
              <a:t>Explore P300 as a tool for control mechanism in BCIs.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2" name="Google Shape;5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 txBox="1"/>
          <p:nvPr/>
        </p:nvSpPr>
        <p:spPr>
          <a:xfrm>
            <a:off x="0" y="6344100"/>
            <a:ext cx="115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G28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" name="Google Shape;54;p3"/>
          <p:cNvPicPr preferRelativeResize="0"/>
          <p:nvPr/>
        </p:nvPicPr>
        <p:blipFill rotWithShape="1">
          <a:blip r:embed="rId7">
            <a:alphaModFix/>
          </a:blip>
          <a:srcRect t="6759"/>
          <a:stretch/>
        </p:blipFill>
        <p:spPr>
          <a:xfrm>
            <a:off x="9288100" y="3910400"/>
            <a:ext cx="2755076" cy="26981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 txBox="1"/>
          <p:nvPr/>
        </p:nvSpPr>
        <p:spPr>
          <a:xfrm>
            <a:off x="10949700" y="6561000"/>
            <a:ext cx="12423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Maze Game </a:t>
            </a:r>
            <a:r>
              <a:rPr lang="de-DE" baseline="30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aseline="30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" name="Google Shape;56;p3"/>
          <p:cNvSpPr txBox="1"/>
          <p:nvPr/>
        </p:nvSpPr>
        <p:spPr>
          <a:xfrm>
            <a:off x="6928550" y="3910400"/>
            <a:ext cx="2008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Testing signal quality!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5" name="Audio 84">
            <a:hlinkClick r:id="" action="ppaction://media"/>
            <a:extLst>
              <a:ext uri="{FF2B5EF4-FFF2-40B4-BE49-F238E27FC236}">
                <a16:creationId xmlns:a16="http://schemas.microsoft.com/office/drawing/2014/main" id="{455B83F7-F3E0-609A-CAFA-1557C8B77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69"/>
    </mc:Choice>
    <mc:Fallback>
      <p:transition spd="slow" advTm="27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588600" y="242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Bringing our tools together…</a:t>
            </a: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588600" y="1394375"/>
            <a:ext cx="7339200" cy="18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b="1" i="1">
                <a:solidFill>
                  <a:srgbClr val="FF9900"/>
                </a:solidFill>
              </a:rPr>
              <a:t>Core Idea</a:t>
            </a:r>
            <a:endParaRPr b="1" i="1">
              <a:solidFill>
                <a:srgbClr val="FF9900"/>
              </a:solidFill>
            </a:endParaRPr>
          </a:p>
          <a:p>
            <a:pPr marL="457200" lvl="0" indent="-365125" algn="l" rtl="0">
              <a:spcBef>
                <a:spcPts val="1000"/>
              </a:spcBef>
              <a:spcAft>
                <a:spcPts val="0"/>
              </a:spcAft>
              <a:buSzPts val="2150"/>
              <a:buChar char="●"/>
            </a:pPr>
            <a:r>
              <a:rPr lang="de-DE" sz="2150"/>
              <a:t>Use P300 event-related potentials to control user’s movement.</a:t>
            </a:r>
            <a:endParaRPr sz="2150"/>
          </a:p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lang="de-DE" sz="2150"/>
              <a:t>Train classifier on the four arrow keys using salient stimuli to evoke strong P300 signals.</a:t>
            </a:r>
            <a:endParaRPr/>
          </a:p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 txBox="1"/>
          <p:nvPr/>
        </p:nvSpPr>
        <p:spPr>
          <a:xfrm>
            <a:off x="0" y="6344100"/>
            <a:ext cx="115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G28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5" name="Google Shape;65;p4" title="Sppoky_TRaining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87682" y="995776"/>
            <a:ext cx="2471218" cy="4069189"/>
          </a:xfrm>
          <a:prstGeom prst="rect">
            <a:avLst/>
          </a:prstGeom>
          <a:noFill/>
          <a:ln w="172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" name="Google Shape;66;p4"/>
          <p:cNvSpPr txBox="1"/>
          <p:nvPr/>
        </p:nvSpPr>
        <p:spPr>
          <a:xfrm>
            <a:off x="10306500" y="5034650"/>
            <a:ext cx="16524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6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Training the classifier</a:t>
            </a:r>
            <a:endParaRPr sz="126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54268" y="3624812"/>
            <a:ext cx="2094460" cy="729335"/>
          </a:xfrm>
          <a:prstGeom prst="flowChartInputOutput">
            <a:avLst/>
          </a:prstGeom>
          <a:solidFill>
            <a:srgbClr val="D0E0E3"/>
          </a:solidFill>
          <a:ln w="120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5125" tIns="115125" rIns="115125" bIns="11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51" b="1">
                <a:latin typeface="Quattrocento Sans"/>
                <a:ea typeface="Quattrocento Sans"/>
                <a:cs typeface="Quattrocento Sans"/>
                <a:sym typeface="Quattrocento Sans"/>
              </a:rPr>
              <a:t>Unicorn Hybrid Headset</a:t>
            </a:r>
            <a:endParaRPr sz="1251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747610" y="3831642"/>
            <a:ext cx="2094436" cy="729335"/>
          </a:xfrm>
          <a:prstGeom prst="flowChartInputOutput">
            <a:avLst/>
          </a:prstGeom>
          <a:solidFill>
            <a:srgbClr val="C9DAF8"/>
          </a:solidFill>
          <a:ln w="12000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5125" tIns="115125" rIns="115125" bIns="11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51" b="1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Unicorn Suite</a:t>
            </a:r>
            <a:endParaRPr sz="1251" b="1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51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 and P300 classifier</a:t>
            </a:r>
            <a:endParaRPr sz="1251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5261724" y="3402050"/>
            <a:ext cx="2312280" cy="922894"/>
          </a:xfrm>
          <a:prstGeom prst="flowChartInputOutput">
            <a:avLst/>
          </a:prstGeom>
          <a:solidFill>
            <a:srgbClr val="D9D2E9"/>
          </a:solidFill>
          <a:ln w="120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5125" tIns="115125" rIns="115125" bIns="11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51" b="1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UDP/LSL stream</a:t>
            </a:r>
            <a:endParaRPr sz="1251" b="1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51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Classifier output sent to PyGame</a:t>
            </a:r>
            <a:endParaRPr sz="1762" b="1" u="sng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7393241" y="3794775"/>
            <a:ext cx="2094434" cy="825770"/>
          </a:xfrm>
          <a:prstGeom prst="flowChartInputOutput">
            <a:avLst/>
          </a:prstGeom>
          <a:solidFill>
            <a:srgbClr val="EAD1DC"/>
          </a:solidFill>
          <a:ln w="120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5125" tIns="115125" rIns="115125" bIns="11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51" b="1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PyGame</a:t>
            </a:r>
            <a:endParaRPr sz="1251" b="1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51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On-screen movement</a:t>
            </a:r>
            <a:endParaRPr sz="1762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" name="Google Shape;71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533" y="4489132"/>
            <a:ext cx="1178360" cy="1110606"/>
          </a:xfrm>
          <a:prstGeom prst="rect">
            <a:avLst/>
          </a:prstGeom>
          <a:noFill/>
          <a:ln w="77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" name="Google Shape;72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44653" y="4620546"/>
            <a:ext cx="3417071" cy="1928379"/>
          </a:xfrm>
          <a:prstGeom prst="rect">
            <a:avLst/>
          </a:prstGeom>
          <a:noFill/>
          <a:ln w="194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" name="Google Shape;73;p4"/>
          <p:cNvPicPr preferRelativeResize="0"/>
          <p:nvPr/>
        </p:nvPicPr>
        <p:blipFill rotWithShape="1">
          <a:blip r:embed="rId10">
            <a:alphaModFix/>
          </a:blip>
          <a:srcRect l="23659" t="3497" r="23659" b="3497"/>
          <a:stretch/>
        </p:blipFill>
        <p:spPr>
          <a:xfrm>
            <a:off x="5718126" y="4395115"/>
            <a:ext cx="1103405" cy="1298646"/>
          </a:xfrm>
          <a:prstGeom prst="rect">
            <a:avLst/>
          </a:prstGeom>
          <a:noFill/>
          <a:ln w="194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" name="Google Shape;74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4000" y="4703746"/>
            <a:ext cx="1485665" cy="1485665"/>
          </a:xfrm>
          <a:prstGeom prst="rect">
            <a:avLst/>
          </a:prstGeom>
          <a:noFill/>
          <a:ln w="194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5" name="Google Shape;75;p4"/>
          <p:cNvCxnSpPr>
            <a:stCxn id="67" idx="5"/>
            <a:endCxn id="68" idx="2"/>
          </p:cNvCxnSpPr>
          <p:nvPr/>
        </p:nvCxnSpPr>
        <p:spPr>
          <a:xfrm>
            <a:off x="1939282" y="3989479"/>
            <a:ext cx="1017900" cy="206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76;p4"/>
          <p:cNvCxnSpPr>
            <a:endCxn id="69" idx="2"/>
          </p:cNvCxnSpPr>
          <p:nvPr/>
        </p:nvCxnSpPr>
        <p:spPr>
          <a:xfrm rot="10800000" flipH="1">
            <a:off x="4599552" y="3863497"/>
            <a:ext cx="893400" cy="332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4"/>
          <p:cNvCxnSpPr>
            <a:endCxn id="70" idx="2"/>
          </p:cNvCxnSpPr>
          <p:nvPr/>
        </p:nvCxnSpPr>
        <p:spPr>
          <a:xfrm>
            <a:off x="7284084" y="3957460"/>
            <a:ext cx="318600" cy="250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09DF1ADF-17B9-0E0C-F624-411EF8E23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35"/>
    </mc:Choice>
    <mc:Fallback>
      <p:transition spd="slow" advTm="3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838200" y="611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Getting things right… takes time!</a:t>
            </a:r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778775" y="1841850"/>
            <a:ext cx="10515600" cy="4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de-DE" b="1" i="1" dirty="0">
                <a:solidFill>
                  <a:srgbClr val="FF9900"/>
                </a:solidFill>
              </a:rPr>
              <a:t>Pipeline development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65125" algn="l" rtl="0">
              <a:spcBef>
                <a:spcPts val="1000"/>
              </a:spcBef>
              <a:spcAft>
                <a:spcPts val="0"/>
              </a:spcAft>
              <a:buSzPts val="2150"/>
              <a:buAutoNum type="arabicParenBoth"/>
            </a:pPr>
            <a:r>
              <a:rPr lang="de-DE" sz="2150" dirty="0"/>
              <a:t>Setup and Calibration </a:t>
            </a:r>
            <a:r>
              <a:rPr lang="de-DE" sz="1200" dirty="0">
                <a:solidFill>
                  <a:srgbClr val="EEF0FF"/>
                </a:solidFill>
                <a:highlight>
                  <a:srgbClr val="1F1F1F"/>
                </a:highlight>
                <a:latin typeface="Arial"/>
                <a:ea typeface="Arial"/>
                <a:cs typeface="Arial"/>
                <a:sym typeface="Arial"/>
              </a:rPr>
              <a:t>😵</a:t>
            </a:r>
            <a:endParaRPr sz="2150" dirty="0"/>
          </a:p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lang="de-DE" sz="2150" dirty="0"/>
              <a:t>OSCAR artifact removal saved us hours!</a:t>
            </a:r>
            <a:br>
              <a:rPr lang="de-DE" sz="2150" dirty="0"/>
            </a:br>
            <a:endParaRPr lang="de-DE" sz="2150" dirty="0"/>
          </a:p>
          <a:p>
            <a:pPr marL="92075" lvl="0" indent="0" algn="l" rtl="0">
              <a:spcBef>
                <a:spcPts val="0"/>
              </a:spcBef>
              <a:spcAft>
                <a:spcPts val="0"/>
              </a:spcAft>
              <a:buSzPts val="2150"/>
              <a:buNone/>
            </a:pPr>
            <a:r>
              <a:rPr lang="de-DE" sz="2150" dirty="0"/>
              <a:t>(2) Maximizing the P300 signal 📈 as per the literature →</a:t>
            </a:r>
            <a:endParaRPr sz="215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sz="2150" dirty="0"/>
              <a:t>Salient visual cues (insects, reptiles, spooky)</a:t>
            </a:r>
            <a:endParaRPr sz="2150" dirty="0"/>
          </a:p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lang="de-DE" sz="2150" dirty="0"/>
              <a:t>Tuning stimulus timing (ISI =0.75s, Flash = 0.2s)</a:t>
            </a:r>
            <a:endParaRPr sz="2150" dirty="0"/>
          </a:p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lang="de-DE" sz="2150" dirty="0"/>
              <a:t>P300a vs. P300b (target vs. non-target discrimination)</a:t>
            </a:r>
            <a:br>
              <a:rPr lang="de-DE" sz="2150" dirty="0"/>
            </a:br>
            <a:endParaRPr sz="2150" dirty="0"/>
          </a:p>
          <a:p>
            <a:pPr marL="92075" lvl="0" indent="0" algn="l" rtl="0">
              <a:spcBef>
                <a:spcPts val="0"/>
              </a:spcBef>
              <a:spcAft>
                <a:spcPts val="0"/>
              </a:spcAft>
              <a:buSzPts val="2150"/>
              <a:buNone/>
            </a:pPr>
            <a:r>
              <a:rPr lang="de-DE" sz="2150" dirty="0"/>
              <a:t>(3) Signal integration and parsing</a:t>
            </a:r>
            <a:endParaRPr sz="2150" dirty="0"/>
          </a:p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lang="de-DE" sz="2150" dirty="0"/>
              <a:t>Created script to parse LSL output and reduce processing time</a:t>
            </a:r>
            <a:br>
              <a:rPr lang="de-DE" sz="2150" dirty="0"/>
            </a:br>
            <a:endParaRPr sz="2150" dirty="0"/>
          </a:p>
          <a:p>
            <a:pPr marL="92075" lvl="0" indent="0" algn="l" rtl="0">
              <a:spcBef>
                <a:spcPts val="0"/>
              </a:spcBef>
              <a:spcAft>
                <a:spcPts val="0"/>
              </a:spcAft>
              <a:buSzPts val="2150"/>
              <a:buNone/>
            </a:pPr>
            <a:r>
              <a:rPr lang="de-DE" sz="2150" dirty="0"/>
              <a:t>(4) Debugged data latency</a:t>
            </a:r>
            <a:endParaRPr sz="2150" dirty="0"/>
          </a:p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lang="de-DE" sz="2150" dirty="0"/>
              <a:t>Dual-monitor vs. single-monitor comparison for response latency</a:t>
            </a:r>
            <a:endParaRPr sz="2150" dirty="0"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443" y="111313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"/>
          <p:cNvSpPr txBox="1"/>
          <p:nvPr/>
        </p:nvSpPr>
        <p:spPr>
          <a:xfrm>
            <a:off x="0" y="6344100"/>
            <a:ext cx="115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G28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5" title="264f144f-b5e4-4d84-9836-b0598348a244.jpg"/>
          <p:cNvPicPr preferRelativeResize="0"/>
          <p:nvPr/>
        </p:nvPicPr>
        <p:blipFill rotWithShape="1">
          <a:blip r:embed="rId6">
            <a:alphaModFix/>
          </a:blip>
          <a:srcRect t="29630" r="9812" b="3242"/>
          <a:stretch/>
        </p:blipFill>
        <p:spPr>
          <a:xfrm>
            <a:off x="8623138" y="0"/>
            <a:ext cx="2730651" cy="2709898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" name="Google Shape;87;p5"/>
          <p:cNvSpPr txBox="1"/>
          <p:nvPr/>
        </p:nvSpPr>
        <p:spPr>
          <a:xfrm>
            <a:off x="9853500" y="2706575"/>
            <a:ext cx="2338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5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Fear increases P300 response!</a:t>
            </a:r>
            <a:endParaRPr sz="12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88" name="Google Shape;88;p5"/>
          <p:cNvGrpSpPr/>
          <p:nvPr/>
        </p:nvGrpSpPr>
        <p:grpSpPr>
          <a:xfrm>
            <a:off x="8762950" y="3089725"/>
            <a:ext cx="3357725" cy="2238500"/>
            <a:chOff x="8564300" y="3465850"/>
            <a:chExt cx="3357725" cy="2238500"/>
          </a:xfrm>
        </p:grpSpPr>
        <p:pic>
          <p:nvPicPr>
            <p:cNvPr id="89" name="Google Shape;89;p5" title="scary_forest.jp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64302" y="3465850"/>
              <a:ext cx="3357723" cy="22385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0" name="Google Shape;90;p5" title="long_legs.jp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64300" y="4245075"/>
              <a:ext cx="730225" cy="80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5" title="manylegs_friend.jp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768525" y="4245075"/>
              <a:ext cx="1153500" cy="80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5" title="silly_snake.jp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547750" y="3465850"/>
              <a:ext cx="1153500" cy="648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5" title="toilet_spider.jp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759386" y="4738202"/>
              <a:ext cx="730225" cy="966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17B37BB3-78E6-A08D-C311-4E557CE61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52"/>
    </mc:Choice>
    <mc:Fallback>
      <p:transition spd="slow" advTm="33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38200" y="281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Drum Roll…?</a:t>
            </a:r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665600" y="1770975"/>
            <a:ext cx="24423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de-DE" i="1" u="sng">
                <a:solidFill>
                  <a:schemeClr val="accent2"/>
                </a:solidFill>
              </a:rPr>
              <a:t>What we celebrated:</a:t>
            </a:r>
            <a:endParaRPr i="1" u="sng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"/>
          <p:cNvSpPr txBox="1"/>
          <p:nvPr/>
        </p:nvSpPr>
        <p:spPr>
          <a:xfrm>
            <a:off x="0" y="6344100"/>
            <a:ext cx="115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G28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6353375" y="1595025"/>
            <a:ext cx="3000000" cy="8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350" i="1" u="sng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we can improve on:</a:t>
            </a:r>
            <a:endParaRPr sz="2350" i="1" u="sng"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665600" y="2543500"/>
            <a:ext cx="2101800" cy="3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3-directional</a:t>
            </a:r>
            <a:r>
              <a:rPr lang="de-DE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de-DE" sz="2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control</a:t>
            </a:r>
            <a:endParaRPr sz="23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18 correct classifications in a row!</a:t>
            </a:r>
            <a:endParaRPr sz="23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Sub-300 ms latency</a:t>
            </a:r>
            <a:endParaRPr sz="23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" name="Google Shape;105;p6"/>
          <p:cNvSpPr txBox="1"/>
          <p:nvPr/>
        </p:nvSpPr>
        <p:spPr>
          <a:xfrm>
            <a:off x="3107900" y="6295575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5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 of functional P300-based Maze</a:t>
            </a:r>
            <a:endParaRPr sz="12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6"/>
          <p:cNvSpPr txBox="1"/>
          <p:nvPr/>
        </p:nvSpPr>
        <p:spPr>
          <a:xfrm>
            <a:off x="6299375" y="2543500"/>
            <a:ext cx="3886500" cy="3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4th direction (UP) key registered in classifier but not transferred to game via UDP.</a:t>
            </a:r>
            <a:endParaRPr sz="22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Improve classifier accuracy and reduce #flickers for game-input for faster gameplay!</a:t>
            </a:r>
            <a:endParaRPr sz="22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More spooky/scary visuals! :D</a:t>
            </a:r>
            <a:endParaRPr sz="22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07" name="Google Shape;107;p6"/>
          <p:cNvCxnSpPr>
            <a:stCxn id="98" idx="2"/>
            <a:endCxn id="105" idx="3"/>
          </p:cNvCxnSpPr>
          <p:nvPr/>
        </p:nvCxnSpPr>
        <p:spPr>
          <a:xfrm>
            <a:off x="6096000" y="1607625"/>
            <a:ext cx="12000" cy="4876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6"/>
          <p:cNvCxnSpPr/>
          <p:nvPr/>
        </p:nvCxnSpPr>
        <p:spPr>
          <a:xfrm>
            <a:off x="5967913" y="1595025"/>
            <a:ext cx="12000" cy="4876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Editted">
            <a:hlinkClick r:id="" action="ppaction://media"/>
            <a:extLst>
              <a:ext uri="{FF2B5EF4-FFF2-40B4-BE49-F238E27FC236}">
                <a16:creationId xmlns:a16="http://schemas.microsoft.com/office/drawing/2014/main" id="{F2CAE430-A557-D6A9-5AE6-EB890108034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07900" y="1638278"/>
            <a:ext cx="2514413" cy="4470068"/>
          </a:xfrm>
          <a:prstGeom prst="rect">
            <a:avLst/>
          </a:prstGeom>
        </p:spPr>
      </p:pic>
      <p:pic>
        <p:nvPicPr>
          <p:cNvPr id="78" name="Audio 77">
            <a:hlinkClick r:id="" action="ppaction://media"/>
            <a:extLst>
              <a:ext uri="{FF2B5EF4-FFF2-40B4-BE49-F238E27FC236}">
                <a16:creationId xmlns:a16="http://schemas.microsoft.com/office/drawing/2014/main" id="{20351C8B-34C9-01FF-E419-9AE1BDB1EC5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92"/>
    </mc:Choice>
    <mc:Fallback>
      <p:transition spd="slow" advTm="24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3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46" objId="8"/>
        <p14:triggerEvt type="onClick" time="646" objId="8"/>
        <p14:stopEvt time="23567" objId="8"/>
        <p14:playEvt time="23573" objId="8"/>
        <p14:stopEvt time="24892" objId="8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Looking back at our efforts</a:t>
            </a: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838200" y="1557026"/>
            <a:ext cx="10515600" cy="4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de-DE" b="1" i="1">
                <a:solidFill>
                  <a:schemeClr val="accent2"/>
                </a:solidFill>
              </a:rPr>
              <a:t>Some of the things we learned from this experience…</a:t>
            </a:r>
            <a:endParaRPr b="1" i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endParaRPr b="1" i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de-DE" i="1">
                <a:solidFill>
                  <a:srgbClr val="00FFFF"/>
                </a:solidFill>
              </a:rPr>
              <a:t>About BCIs…</a:t>
            </a:r>
            <a:endParaRPr i="1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endParaRPr i="1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de-DE" sz="2300" i="1">
                <a:solidFill>
                  <a:srgbClr val="FFFFFF"/>
                </a:solidFill>
              </a:rPr>
              <a:t>&gt; EEG-game integration is highly sensitive to latency</a:t>
            </a:r>
            <a:endParaRPr sz="2300" i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endParaRPr sz="2300" i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de-DE" sz="2300" i="1">
                <a:solidFill>
                  <a:srgbClr val="FFFFFF"/>
                </a:solidFill>
              </a:rPr>
              <a:t>&gt; Classifier performance depends not just on the model, but also the UI design!</a:t>
            </a:r>
            <a:endParaRPr sz="2300" i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endParaRPr sz="2300" i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de-DE" sz="2300" i="1">
                <a:solidFill>
                  <a:srgbClr val="FFFFFF"/>
                </a:solidFill>
              </a:rPr>
              <a:t>&gt; Modular design and interfacing across serves is key for efficiency </a:t>
            </a:r>
            <a:endParaRPr sz="2300" i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endParaRPr i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de-DE" i="1">
                <a:solidFill>
                  <a:srgbClr val="00FFFF"/>
                </a:solidFill>
              </a:rPr>
              <a:t>And not just only about BCIs..</a:t>
            </a:r>
            <a:endParaRPr i="1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endParaRPr i="1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de-DE" sz="2300" i="1">
                <a:solidFill>
                  <a:srgbClr val="FFFFFF"/>
                </a:solidFill>
              </a:rPr>
              <a:t>&gt; </a:t>
            </a:r>
            <a:r>
              <a:rPr lang="de-DE" sz="2300" i="1" u="sng">
                <a:solidFill>
                  <a:srgbClr val="FFFFFF"/>
                </a:solidFill>
              </a:rPr>
              <a:t>Ambition with Realism</a:t>
            </a:r>
            <a:r>
              <a:rPr lang="de-DE" sz="2300" i="1">
                <a:solidFill>
                  <a:srgbClr val="FFFFFF"/>
                </a:solidFill>
              </a:rPr>
              <a:t> lets us create a Minimally Viable Prototype (MVP) that serves as a foundation for next-steps</a:t>
            </a:r>
            <a:endParaRPr sz="2300" i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endParaRPr sz="2300" i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de-DE" sz="2300" i="1">
                <a:solidFill>
                  <a:srgbClr val="FFFFFF"/>
                </a:solidFill>
              </a:rPr>
              <a:t>&gt; Celebrating every little win makes its easier to deal with the hiccups!</a:t>
            </a:r>
            <a:endParaRPr sz="2300" b="1" i="1">
              <a:solidFill>
                <a:srgbClr val="FFFFFF"/>
              </a:solidFill>
            </a:endParaRPr>
          </a:p>
        </p:txBody>
      </p:sp>
      <p:pic>
        <p:nvPicPr>
          <p:cNvPr id="115" name="Google Shape;11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"/>
          <p:cNvSpPr txBox="1"/>
          <p:nvPr/>
        </p:nvSpPr>
        <p:spPr>
          <a:xfrm>
            <a:off x="0" y="6344100"/>
            <a:ext cx="115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G28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D1DBE9E8-A590-EFD3-5782-685238F48F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85"/>
    </mc:Choice>
    <mc:Fallback>
      <p:transition spd="slow" advTm="12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Fun times at QueensU!</a:t>
            </a:r>
            <a:endParaRPr/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 txBox="1"/>
          <p:nvPr/>
        </p:nvSpPr>
        <p:spPr>
          <a:xfrm>
            <a:off x="0" y="6344100"/>
            <a:ext cx="115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G28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8" title="a7a0f9e9-0869-46c7-ab11-954c2e1103d5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750" y="1596987"/>
            <a:ext cx="8531877" cy="4747124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8"/>
          <p:cNvSpPr txBox="1"/>
          <p:nvPr/>
        </p:nvSpPr>
        <p:spPr>
          <a:xfrm>
            <a:off x="9116275" y="1753175"/>
            <a:ext cx="30756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i="1" u="sng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Special thanks to:</a:t>
            </a:r>
            <a:endParaRPr sz="2800" i="1" u="sng"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●"/>
            </a:pPr>
            <a: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Dr. Susan Boehnke </a:t>
            </a:r>
            <a:b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●"/>
            </a:pPr>
            <a: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Dr. Ethan Heming</a:t>
            </a:r>
            <a:b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●"/>
            </a:pPr>
            <a: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 Matthew Jacobs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F2E357E-F2E1-4DCA-58BF-60FFE2D42D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5"/>
    </mc:Choice>
    <mc:Fallback>
      <p:transition spd="slow" advTm="3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9"/>
          <p:cNvPicPr preferRelativeResize="0"/>
          <p:nvPr/>
        </p:nvPicPr>
        <p:blipFill rotWithShape="1">
          <a:blip r:embed="rId3">
            <a:alphaModFix/>
          </a:blip>
          <a:srcRect l="74920" r="7579" b="357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062" y="741725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9"/>
          <p:cNvSpPr txBox="1">
            <a:spLocks noGrp="1"/>
          </p:cNvSpPr>
          <p:nvPr>
            <p:ph type="ctrTitle"/>
          </p:nvPr>
        </p:nvSpPr>
        <p:spPr>
          <a:xfrm>
            <a:off x="4385186" y="1720644"/>
            <a:ext cx="7128388" cy="241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7029"/>
              <a:buFont typeface="Quattrocento Sans"/>
              <a:buNone/>
            </a:pPr>
            <a:r>
              <a:rPr lang="de-DE" sz="4040">
                <a:latin typeface="Quattrocento Sans"/>
                <a:ea typeface="Quattrocento Sans"/>
                <a:cs typeface="Quattrocento Sans"/>
                <a:sym typeface="Quattrocento Sans"/>
              </a:rPr>
              <a:t>EEG-Maze: Controlling a 2D Maze game using a P300-based BCI</a:t>
            </a:r>
            <a:endParaRPr sz="404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endParaRPr sz="6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" name="Google Shape;133;p9"/>
          <p:cNvSpPr txBox="1"/>
          <p:nvPr/>
        </p:nvSpPr>
        <p:spPr>
          <a:xfrm>
            <a:off x="4385186" y="4493341"/>
            <a:ext cx="7128388" cy="190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de-DE" sz="2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Apurva Singh, Ashka Shah, Jaspreet Dodd, and Sahana Radha</a:t>
            </a:r>
            <a:endParaRPr sz="25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endParaRPr sz="3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" name="Google Shape;134;p9"/>
          <p:cNvSpPr txBox="1"/>
          <p:nvPr/>
        </p:nvSpPr>
        <p:spPr>
          <a:xfrm>
            <a:off x="0" y="6344100"/>
            <a:ext cx="115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G28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"/>
    </mc:Choice>
    <mc:Fallback>
      <p:transition spd="slow" advTm="56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"/>
</p:tagLst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Microsoft Office PowerPoint</Application>
  <PresentationFormat>Widescreen</PresentationFormat>
  <Paragraphs>107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Quattrocento Sans</vt:lpstr>
      <vt:lpstr>Arial</vt:lpstr>
      <vt:lpstr>Calibri</vt:lpstr>
      <vt:lpstr>Office</vt:lpstr>
      <vt:lpstr>PowerPoint Presentation</vt:lpstr>
      <vt:lpstr>EEG-Maze: Controlling a 2D Maze game using a P300-based BCI</vt:lpstr>
      <vt:lpstr>Bridging thought and action…</vt:lpstr>
      <vt:lpstr>Bringing our tools together…</vt:lpstr>
      <vt:lpstr>Getting things right… takes time!</vt:lpstr>
      <vt:lpstr>Drum Roll…?</vt:lpstr>
      <vt:lpstr>Looking back at our efforts</vt:lpstr>
      <vt:lpstr>Fun times at QueensU!</vt:lpstr>
      <vt:lpstr>EEG-Maze: Controlling a 2D Maze game using a P300-based BCI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Sarah Breinbauer</dc:creator>
  <cp:lastModifiedBy>Ashka Shah</cp:lastModifiedBy>
  <cp:revision>1</cp:revision>
  <dcterms:created xsi:type="dcterms:W3CDTF">2019-05-13T13:03:50Z</dcterms:created>
  <dcterms:modified xsi:type="dcterms:W3CDTF">2025-10-06T12:12:53Z</dcterms:modified>
</cp:coreProperties>
</file>